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37B1F-3488-A874-007D-4DBD4B92F2AD}" v="19" dt="2021-05-20T21:08:41.483"/>
    <p1510:client id="{81244F0B-4267-C4D2-7EDC-0351B8C7E631}" v="34" dt="2021-05-24T15:53:29.902"/>
    <p1510:client id="{BA45727C-034C-D197-5308-EE43747217C6}" v="979" dt="2021-05-20T15:02:55.199"/>
    <p1510:client id="{CD4B0489-1368-4575-AC4D-9E0DF111A148}" v="1274" dt="2021-05-20T12:13:40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9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3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7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0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3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2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88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3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0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2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4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1" r:id="rId6"/>
    <p:sldLayoutId id="2147483807" r:id="rId7"/>
    <p:sldLayoutId id="2147483808" r:id="rId8"/>
    <p:sldLayoutId id="2147483809" r:id="rId9"/>
    <p:sldLayoutId id="2147483810" r:id="rId10"/>
    <p:sldLayoutId id="214748381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bring-the-noise/composing-melodies/zkf78xs" TargetMode="External"/><Relationship Id="rId2" Type="http://schemas.openxmlformats.org/officeDocument/2006/relationships/hyperlink" Target="https://ismtrust.org/resources/primary-toolk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www.bbc.co.uk/teach/class-clips-video/music-ks3-composing-a-piece-of-music-using-unpitched-percussion/zfdmpg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Swalker@bosbury.hereford.sch.uk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640080"/>
            <a:ext cx="6894575" cy="3566160"/>
          </a:xfrm>
        </p:spPr>
        <p:txBody>
          <a:bodyPr>
            <a:normAutofit/>
          </a:bodyPr>
          <a:lstStyle/>
          <a:p>
            <a:r>
              <a:rPr lang="en-US"/>
              <a:t>Composing in Primary Schools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4636008"/>
            <a:ext cx="6894576" cy="1572768"/>
          </a:xfrm>
        </p:spPr>
        <p:txBody>
          <a:bodyPr>
            <a:normAutofit/>
          </a:bodyPr>
          <a:lstStyle/>
          <a:p>
            <a:r>
              <a:rPr lang="en-US"/>
              <a:t>Sue Walker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73F3CD"/>
          </a:solidFill>
          <a:ln w="38100" cap="rnd">
            <a:solidFill>
              <a:srgbClr val="73F3C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op view of maracas, organ, guitar, and drum sticks on a wooden surface">
            <a:extLst>
              <a:ext uri="{FF2B5EF4-FFF2-40B4-BE49-F238E27FC236}">
                <a16:creationId xmlns:a16="http://schemas.microsoft.com/office/drawing/2014/main" id="{EF8F42B1-3C4E-4E8F-9873-C202EF92E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9" r="30279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B23D-A626-4810-900B-E9DBBA37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the National Curriculum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852F-013D-415D-99C1-DB13DAD01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ea typeface="+mn-lt"/>
                <a:cs typeface="+mn-lt"/>
              </a:rPr>
              <a:t>KS1: </a:t>
            </a:r>
            <a:endParaRPr lang="en-GB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Play tuned and untuned instruments musically</a:t>
            </a:r>
            <a:endParaRPr lang="en-GB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experiment with, create, select and combine sounds using the inter-related dimensions of music.</a:t>
            </a: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b="1" dirty="0">
                <a:ea typeface="+mn-lt"/>
                <a:cs typeface="+mn-lt"/>
              </a:rPr>
              <a:t>KS2: </a:t>
            </a:r>
            <a:endParaRPr lang="en-GB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Play and perform in solo and ensemble contexts, using their voices and playing musical instruments with increasing accuracy, fluency, control and expression </a:t>
            </a:r>
            <a:endParaRPr lang="en-GB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Improvise and compose music for a range of purposes using the inter-related dimensions of music</a:t>
            </a:r>
            <a:endParaRPr lang="en-GB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Listen with attention to detail and recall sounds with increasing aural memory </a:t>
            </a:r>
            <a:endParaRPr lang="en-GB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Use and understand staff and other musical notations</a:t>
            </a:r>
            <a:endParaRPr lang="en-GB" dirty="0">
              <a:ea typeface="+mn-lt"/>
              <a:cs typeface="+mn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955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0923-E637-4C91-B54E-EEFCA7AA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Model Music Curriculum</a:t>
            </a:r>
            <a:endParaRPr lang="en-US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99C566A4-59D9-4CA3-BFA6-7B65D362F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224" y="2078067"/>
            <a:ext cx="7417747" cy="45864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B0B2B-F5E5-406D-8CC3-7CE66C26659D}"/>
              </a:ext>
            </a:extLst>
          </p:cNvPr>
          <p:cNvSpPr txBox="1"/>
          <p:nvPr/>
        </p:nvSpPr>
        <p:spPr>
          <a:xfrm>
            <a:off x="1564888" y="2159620"/>
            <a:ext cx="40627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Year 1:</a:t>
            </a:r>
          </a:p>
        </p:txBody>
      </p:sp>
    </p:spTree>
    <p:extLst>
      <p:ext uri="{BB962C8B-B14F-4D97-AF65-F5344CB8AC3E}">
        <p14:creationId xmlns:p14="http://schemas.microsoft.com/office/powerpoint/2010/main" val="381316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80923-E637-4C91-B54E-EEFCA7AA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 dirty="0"/>
              <a:t>Model Music Curriculum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EDFD"/>
          </a:solidFill>
          <a:ln w="38100" cap="rnd">
            <a:solidFill>
              <a:srgbClr val="B1EDF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124C85D8-2A88-4E45-B761-A7E3D4A48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0476" y="993202"/>
            <a:ext cx="6510744" cy="5550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B0B2B-F5E5-406D-8CC3-7CE66C26659D}"/>
              </a:ext>
            </a:extLst>
          </p:cNvPr>
          <p:cNvSpPr txBox="1"/>
          <p:nvPr/>
        </p:nvSpPr>
        <p:spPr>
          <a:xfrm>
            <a:off x="1564888" y="2159620"/>
            <a:ext cx="40627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2C3A2-34CB-4BEC-8ABD-971D9C8F5682}"/>
              </a:ext>
            </a:extLst>
          </p:cNvPr>
          <p:cNvSpPr txBox="1"/>
          <p:nvPr/>
        </p:nvSpPr>
        <p:spPr>
          <a:xfrm>
            <a:off x="5300546" y="50552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Year 4:</a:t>
            </a:r>
          </a:p>
        </p:txBody>
      </p:sp>
    </p:spTree>
    <p:extLst>
      <p:ext uri="{BB962C8B-B14F-4D97-AF65-F5344CB8AC3E}">
        <p14:creationId xmlns:p14="http://schemas.microsoft.com/office/powerpoint/2010/main" val="71917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0923-E637-4C91-B54E-EEFCA7AA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1FB88-E9E7-496E-B24A-B6910BDF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8067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7" descr="Table, timeline&#10;&#10;Description automatically generated">
            <a:extLst>
              <a:ext uri="{FF2B5EF4-FFF2-40B4-BE49-F238E27FC236}">
                <a16:creationId xmlns:a16="http://schemas.microsoft.com/office/drawing/2014/main" id="{D62D506B-4EB0-4805-906A-75CA6913E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8" y="169810"/>
            <a:ext cx="11143784" cy="6360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E221A-4856-45B8-9C56-52529C40E35F}"/>
              </a:ext>
            </a:extLst>
          </p:cNvPr>
          <p:cNvSpPr txBox="1"/>
          <p:nvPr/>
        </p:nvSpPr>
        <p:spPr>
          <a:xfrm>
            <a:off x="1025912" y="6536473"/>
            <a:ext cx="109579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ISM revised Framework for curriculum, pedagogy and assessment. Daubney &amp; Fautley 2019</a:t>
            </a:r>
          </a:p>
        </p:txBody>
      </p:sp>
    </p:spTree>
    <p:extLst>
      <p:ext uri="{BB962C8B-B14F-4D97-AF65-F5344CB8AC3E}">
        <p14:creationId xmlns:p14="http://schemas.microsoft.com/office/powerpoint/2010/main" val="98019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80923-E637-4C91-B54E-EEFCA7AA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7200"/>
              <a:t>Where can we find help and guidance?</a:t>
            </a:r>
            <a:endParaRPr lang="en-US" sz="720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072" y="1817073"/>
            <a:ext cx="11018520" cy="18288"/>
          </a:xfrm>
          <a:custGeom>
            <a:avLst/>
            <a:gdLst>
              <a:gd name="connsiteX0" fmla="*/ 0 w 11018520"/>
              <a:gd name="connsiteY0" fmla="*/ 0 h 18288"/>
              <a:gd name="connsiteX1" fmla="*/ 468287 w 11018520"/>
              <a:gd name="connsiteY1" fmla="*/ 0 h 18288"/>
              <a:gd name="connsiteX2" fmla="*/ 1156945 w 11018520"/>
              <a:gd name="connsiteY2" fmla="*/ 0 h 18288"/>
              <a:gd name="connsiteX3" fmla="*/ 1955787 w 11018520"/>
              <a:gd name="connsiteY3" fmla="*/ 0 h 18288"/>
              <a:gd name="connsiteX4" fmla="*/ 2313889 w 11018520"/>
              <a:gd name="connsiteY4" fmla="*/ 0 h 18288"/>
              <a:gd name="connsiteX5" fmla="*/ 2671991 w 11018520"/>
              <a:gd name="connsiteY5" fmla="*/ 0 h 18288"/>
              <a:gd name="connsiteX6" fmla="*/ 3581019 w 11018520"/>
              <a:gd name="connsiteY6" fmla="*/ 0 h 18288"/>
              <a:gd name="connsiteX7" fmla="*/ 4269677 w 11018520"/>
              <a:gd name="connsiteY7" fmla="*/ 0 h 18288"/>
              <a:gd name="connsiteX8" fmla="*/ 4627778 w 11018520"/>
              <a:gd name="connsiteY8" fmla="*/ 0 h 18288"/>
              <a:gd name="connsiteX9" fmla="*/ 5316436 w 11018520"/>
              <a:gd name="connsiteY9" fmla="*/ 0 h 18288"/>
              <a:gd name="connsiteX10" fmla="*/ 6225464 w 11018520"/>
              <a:gd name="connsiteY10" fmla="*/ 0 h 18288"/>
              <a:gd name="connsiteX11" fmla="*/ 6803936 w 11018520"/>
              <a:gd name="connsiteY11" fmla="*/ 0 h 18288"/>
              <a:gd name="connsiteX12" fmla="*/ 7382408 w 11018520"/>
              <a:gd name="connsiteY12" fmla="*/ 0 h 18288"/>
              <a:gd name="connsiteX13" fmla="*/ 8071066 w 11018520"/>
              <a:gd name="connsiteY13" fmla="*/ 0 h 18288"/>
              <a:gd name="connsiteX14" fmla="*/ 8869909 w 11018520"/>
              <a:gd name="connsiteY14" fmla="*/ 0 h 18288"/>
              <a:gd name="connsiteX15" fmla="*/ 9668751 w 11018520"/>
              <a:gd name="connsiteY15" fmla="*/ 0 h 18288"/>
              <a:gd name="connsiteX16" fmla="*/ 11018520 w 11018520"/>
              <a:gd name="connsiteY16" fmla="*/ 0 h 18288"/>
              <a:gd name="connsiteX17" fmla="*/ 11018520 w 11018520"/>
              <a:gd name="connsiteY17" fmla="*/ 18288 h 18288"/>
              <a:gd name="connsiteX18" fmla="*/ 10550233 w 11018520"/>
              <a:gd name="connsiteY18" fmla="*/ 18288 h 18288"/>
              <a:gd name="connsiteX19" fmla="*/ 9641205 w 11018520"/>
              <a:gd name="connsiteY19" fmla="*/ 18288 h 18288"/>
              <a:gd name="connsiteX20" fmla="*/ 8952548 w 11018520"/>
              <a:gd name="connsiteY20" fmla="*/ 18288 h 18288"/>
              <a:gd name="connsiteX21" fmla="*/ 8594446 w 11018520"/>
              <a:gd name="connsiteY21" fmla="*/ 18288 h 18288"/>
              <a:gd name="connsiteX22" fmla="*/ 7905788 w 11018520"/>
              <a:gd name="connsiteY22" fmla="*/ 18288 h 18288"/>
              <a:gd name="connsiteX23" fmla="*/ 7327316 w 11018520"/>
              <a:gd name="connsiteY23" fmla="*/ 18288 h 18288"/>
              <a:gd name="connsiteX24" fmla="*/ 6748844 w 11018520"/>
              <a:gd name="connsiteY24" fmla="*/ 18288 h 18288"/>
              <a:gd name="connsiteX25" fmla="*/ 6170371 w 11018520"/>
              <a:gd name="connsiteY25" fmla="*/ 18288 h 18288"/>
              <a:gd name="connsiteX26" fmla="*/ 5591899 w 11018520"/>
              <a:gd name="connsiteY26" fmla="*/ 18288 h 18288"/>
              <a:gd name="connsiteX27" fmla="*/ 4793056 w 11018520"/>
              <a:gd name="connsiteY27" fmla="*/ 18288 h 18288"/>
              <a:gd name="connsiteX28" fmla="*/ 4104399 w 11018520"/>
              <a:gd name="connsiteY28" fmla="*/ 18288 h 18288"/>
              <a:gd name="connsiteX29" fmla="*/ 3746297 w 11018520"/>
              <a:gd name="connsiteY29" fmla="*/ 18288 h 18288"/>
              <a:gd name="connsiteX30" fmla="*/ 3167825 w 11018520"/>
              <a:gd name="connsiteY30" fmla="*/ 18288 h 18288"/>
              <a:gd name="connsiteX31" fmla="*/ 2368982 w 11018520"/>
              <a:gd name="connsiteY31" fmla="*/ 18288 h 18288"/>
              <a:gd name="connsiteX32" fmla="*/ 1900695 w 11018520"/>
              <a:gd name="connsiteY32" fmla="*/ 18288 h 18288"/>
              <a:gd name="connsiteX33" fmla="*/ 991667 w 11018520"/>
              <a:gd name="connsiteY33" fmla="*/ 18288 h 18288"/>
              <a:gd name="connsiteX34" fmla="*/ 0 w 11018520"/>
              <a:gd name="connsiteY34" fmla="*/ 18288 h 18288"/>
              <a:gd name="connsiteX35" fmla="*/ 0 w 1101852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018520" h="18288" fill="none" extrusionOk="0">
                <a:moveTo>
                  <a:pt x="0" y="0"/>
                </a:moveTo>
                <a:cubicBezTo>
                  <a:pt x="176840" y="19448"/>
                  <a:pt x="369510" y="1686"/>
                  <a:pt x="468287" y="0"/>
                </a:cubicBezTo>
                <a:cubicBezTo>
                  <a:pt x="567064" y="-1686"/>
                  <a:pt x="844925" y="28710"/>
                  <a:pt x="1156945" y="0"/>
                </a:cubicBezTo>
                <a:cubicBezTo>
                  <a:pt x="1468965" y="-28710"/>
                  <a:pt x="1755775" y="35306"/>
                  <a:pt x="1955787" y="0"/>
                </a:cubicBezTo>
                <a:cubicBezTo>
                  <a:pt x="2155799" y="-35306"/>
                  <a:pt x="2224532" y="-16632"/>
                  <a:pt x="2313889" y="0"/>
                </a:cubicBezTo>
                <a:cubicBezTo>
                  <a:pt x="2403246" y="16632"/>
                  <a:pt x="2494050" y="6083"/>
                  <a:pt x="2671991" y="0"/>
                </a:cubicBezTo>
                <a:cubicBezTo>
                  <a:pt x="2849932" y="-6083"/>
                  <a:pt x="3354152" y="34614"/>
                  <a:pt x="3581019" y="0"/>
                </a:cubicBezTo>
                <a:cubicBezTo>
                  <a:pt x="3807886" y="-34614"/>
                  <a:pt x="4022451" y="14254"/>
                  <a:pt x="4269677" y="0"/>
                </a:cubicBezTo>
                <a:cubicBezTo>
                  <a:pt x="4516903" y="-14254"/>
                  <a:pt x="4514495" y="-13291"/>
                  <a:pt x="4627778" y="0"/>
                </a:cubicBezTo>
                <a:cubicBezTo>
                  <a:pt x="4741061" y="13291"/>
                  <a:pt x="5120758" y="-22660"/>
                  <a:pt x="5316436" y="0"/>
                </a:cubicBezTo>
                <a:cubicBezTo>
                  <a:pt x="5512114" y="22660"/>
                  <a:pt x="5812155" y="-9513"/>
                  <a:pt x="6225464" y="0"/>
                </a:cubicBezTo>
                <a:cubicBezTo>
                  <a:pt x="6638773" y="9513"/>
                  <a:pt x="6545417" y="2479"/>
                  <a:pt x="6803936" y="0"/>
                </a:cubicBezTo>
                <a:cubicBezTo>
                  <a:pt x="7062455" y="-2479"/>
                  <a:pt x="7245098" y="-20209"/>
                  <a:pt x="7382408" y="0"/>
                </a:cubicBezTo>
                <a:cubicBezTo>
                  <a:pt x="7519718" y="20209"/>
                  <a:pt x="7801947" y="19736"/>
                  <a:pt x="8071066" y="0"/>
                </a:cubicBezTo>
                <a:cubicBezTo>
                  <a:pt x="8340185" y="-19736"/>
                  <a:pt x="8495312" y="-6666"/>
                  <a:pt x="8869909" y="0"/>
                </a:cubicBezTo>
                <a:cubicBezTo>
                  <a:pt x="9244506" y="6666"/>
                  <a:pt x="9501461" y="-13745"/>
                  <a:pt x="9668751" y="0"/>
                </a:cubicBezTo>
                <a:cubicBezTo>
                  <a:pt x="9836041" y="13745"/>
                  <a:pt x="10607605" y="14143"/>
                  <a:pt x="11018520" y="0"/>
                </a:cubicBezTo>
                <a:cubicBezTo>
                  <a:pt x="11019166" y="4451"/>
                  <a:pt x="11019010" y="9226"/>
                  <a:pt x="11018520" y="18288"/>
                </a:cubicBezTo>
                <a:cubicBezTo>
                  <a:pt x="10834966" y="15274"/>
                  <a:pt x="10754561" y="35250"/>
                  <a:pt x="10550233" y="18288"/>
                </a:cubicBezTo>
                <a:cubicBezTo>
                  <a:pt x="10345905" y="1326"/>
                  <a:pt x="9906342" y="45884"/>
                  <a:pt x="9641205" y="18288"/>
                </a:cubicBezTo>
                <a:cubicBezTo>
                  <a:pt x="9376068" y="-9308"/>
                  <a:pt x="9177188" y="43988"/>
                  <a:pt x="8952548" y="18288"/>
                </a:cubicBezTo>
                <a:cubicBezTo>
                  <a:pt x="8727908" y="-7412"/>
                  <a:pt x="8707007" y="3271"/>
                  <a:pt x="8594446" y="18288"/>
                </a:cubicBezTo>
                <a:cubicBezTo>
                  <a:pt x="8481885" y="33305"/>
                  <a:pt x="8175004" y="35109"/>
                  <a:pt x="7905788" y="18288"/>
                </a:cubicBezTo>
                <a:cubicBezTo>
                  <a:pt x="7636572" y="1467"/>
                  <a:pt x="7535638" y="7399"/>
                  <a:pt x="7327316" y="18288"/>
                </a:cubicBezTo>
                <a:cubicBezTo>
                  <a:pt x="7118994" y="29177"/>
                  <a:pt x="6978247" y="47205"/>
                  <a:pt x="6748844" y="18288"/>
                </a:cubicBezTo>
                <a:cubicBezTo>
                  <a:pt x="6519441" y="-10629"/>
                  <a:pt x="6459241" y="43308"/>
                  <a:pt x="6170371" y="18288"/>
                </a:cubicBezTo>
                <a:cubicBezTo>
                  <a:pt x="5881501" y="-6732"/>
                  <a:pt x="5736201" y="35971"/>
                  <a:pt x="5591899" y="18288"/>
                </a:cubicBezTo>
                <a:cubicBezTo>
                  <a:pt x="5447597" y="605"/>
                  <a:pt x="4990303" y="20409"/>
                  <a:pt x="4793056" y="18288"/>
                </a:cubicBezTo>
                <a:cubicBezTo>
                  <a:pt x="4595809" y="16167"/>
                  <a:pt x="4271723" y="2909"/>
                  <a:pt x="4104399" y="18288"/>
                </a:cubicBezTo>
                <a:cubicBezTo>
                  <a:pt x="3937075" y="33667"/>
                  <a:pt x="3923235" y="10730"/>
                  <a:pt x="3746297" y="18288"/>
                </a:cubicBezTo>
                <a:cubicBezTo>
                  <a:pt x="3569359" y="25846"/>
                  <a:pt x="3351081" y="24702"/>
                  <a:pt x="3167825" y="18288"/>
                </a:cubicBezTo>
                <a:cubicBezTo>
                  <a:pt x="2984569" y="11874"/>
                  <a:pt x="2708033" y="13293"/>
                  <a:pt x="2368982" y="18288"/>
                </a:cubicBezTo>
                <a:cubicBezTo>
                  <a:pt x="2029931" y="23283"/>
                  <a:pt x="2009060" y="37671"/>
                  <a:pt x="1900695" y="18288"/>
                </a:cubicBezTo>
                <a:cubicBezTo>
                  <a:pt x="1792330" y="-1095"/>
                  <a:pt x="1183178" y="9337"/>
                  <a:pt x="991667" y="18288"/>
                </a:cubicBezTo>
                <a:cubicBezTo>
                  <a:pt x="800156" y="27239"/>
                  <a:pt x="375690" y="34110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1018520" h="18288" stroke="0" extrusionOk="0">
                <a:moveTo>
                  <a:pt x="0" y="0"/>
                </a:moveTo>
                <a:cubicBezTo>
                  <a:pt x="266588" y="-23405"/>
                  <a:pt x="350503" y="-27031"/>
                  <a:pt x="578472" y="0"/>
                </a:cubicBezTo>
                <a:cubicBezTo>
                  <a:pt x="806441" y="27031"/>
                  <a:pt x="803976" y="13604"/>
                  <a:pt x="936574" y="0"/>
                </a:cubicBezTo>
                <a:cubicBezTo>
                  <a:pt x="1069172" y="-13604"/>
                  <a:pt x="1661335" y="-31902"/>
                  <a:pt x="1845602" y="0"/>
                </a:cubicBezTo>
                <a:cubicBezTo>
                  <a:pt x="2029869" y="31902"/>
                  <a:pt x="2273452" y="17005"/>
                  <a:pt x="2424074" y="0"/>
                </a:cubicBezTo>
                <a:cubicBezTo>
                  <a:pt x="2574696" y="-17005"/>
                  <a:pt x="2790864" y="-28133"/>
                  <a:pt x="3002547" y="0"/>
                </a:cubicBezTo>
                <a:cubicBezTo>
                  <a:pt x="3214230" y="28133"/>
                  <a:pt x="3605033" y="-14934"/>
                  <a:pt x="3911575" y="0"/>
                </a:cubicBezTo>
                <a:cubicBezTo>
                  <a:pt x="4218117" y="14934"/>
                  <a:pt x="4198004" y="3604"/>
                  <a:pt x="4379862" y="0"/>
                </a:cubicBezTo>
                <a:cubicBezTo>
                  <a:pt x="4561720" y="-3604"/>
                  <a:pt x="4941151" y="-37368"/>
                  <a:pt x="5288890" y="0"/>
                </a:cubicBezTo>
                <a:cubicBezTo>
                  <a:pt x="5636629" y="37368"/>
                  <a:pt x="6011513" y="-33898"/>
                  <a:pt x="6197918" y="0"/>
                </a:cubicBezTo>
                <a:cubicBezTo>
                  <a:pt x="6384323" y="33898"/>
                  <a:pt x="6555799" y="11241"/>
                  <a:pt x="6886575" y="0"/>
                </a:cubicBezTo>
                <a:cubicBezTo>
                  <a:pt x="7217351" y="-11241"/>
                  <a:pt x="7604472" y="-44614"/>
                  <a:pt x="7795603" y="0"/>
                </a:cubicBezTo>
                <a:cubicBezTo>
                  <a:pt x="7986734" y="44614"/>
                  <a:pt x="8098870" y="-11086"/>
                  <a:pt x="8374075" y="0"/>
                </a:cubicBezTo>
                <a:cubicBezTo>
                  <a:pt x="8649280" y="11086"/>
                  <a:pt x="8701749" y="-25020"/>
                  <a:pt x="8952548" y="0"/>
                </a:cubicBezTo>
                <a:cubicBezTo>
                  <a:pt x="9203347" y="25020"/>
                  <a:pt x="9519297" y="4274"/>
                  <a:pt x="9751390" y="0"/>
                </a:cubicBezTo>
                <a:cubicBezTo>
                  <a:pt x="9983483" y="-4274"/>
                  <a:pt x="10169881" y="16480"/>
                  <a:pt x="10329863" y="0"/>
                </a:cubicBezTo>
                <a:cubicBezTo>
                  <a:pt x="10489845" y="-16480"/>
                  <a:pt x="10750941" y="-9727"/>
                  <a:pt x="11018520" y="0"/>
                </a:cubicBezTo>
                <a:cubicBezTo>
                  <a:pt x="11018113" y="8690"/>
                  <a:pt x="11018366" y="14141"/>
                  <a:pt x="11018520" y="18288"/>
                </a:cubicBezTo>
                <a:cubicBezTo>
                  <a:pt x="10841176" y="-3597"/>
                  <a:pt x="10399304" y="41504"/>
                  <a:pt x="10219677" y="18288"/>
                </a:cubicBezTo>
                <a:cubicBezTo>
                  <a:pt x="10040050" y="-4928"/>
                  <a:pt x="10030762" y="16144"/>
                  <a:pt x="9861575" y="18288"/>
                </a:cubicBezTo>
                <a:cubicBezTo>
                  <a:pt x="9692388" y="20432"/>
                  <a:pt x="9529439" y="40380"/>
                  <a:pt x="9393288" y="18288"/>
                </a:cubicBezTo>
                <a:cubicBezTo>
                  <a:pt x="9257137" y="-3804"/>
                  <a:pt x="8825003" y="25592"/>
                  <a:pt x="8484260" y="18288"/>
                </a:cubicBezTo>
                <a:cubicBezTo>
                  <a:pt x="8143517" y="10984"/>
                  <a:pt x="8082894" y="45968"/>
                  <a:pt x="7795603" y="18288"/>
                </a:cubicBezTo>
                <a:cubicBezTo>
                  <a:pt x="7508312" y="-9392"/>
                  <a:pt x="7466074" y="19486"/>
                  <a:pt x="7327316" y="18288"/>
                </a:cubicBezTo>
                <a:cubicBezTo>
                  <a:pt x="7188558" y="17090"/>
                  <a:pt x="6869645" y="4657"/>
                  <a:pt x="6638658" y="18288"/>
                </a:cubicBezTo>
                <a:cubicBezTo>
                  <a:pt x="6407671" y="31919"/>
                  <a:pt x="6359238" y="35967"/>
                  <a:pt x="6280556" y="18288"/>
                </a:cubicBezTo>
                <a:cubicBezTo>
                  <a:pt x="6201874" y="609"/>
                  <a:pt x="6041216" y="22404"/>
                  <a:pt x="5922455" y="18288"/>
                </a:cubicBezTo>
                <a:cubicBezTo>
                  <a:pt x="5803694" y="14172"/>
                  <a:pt x="5555521" y="48848"/>
                  <a:pt x="5233797" y="18288"/>
                </a:cubicBezTo>
                <a:cubicBezTo>
                  <a:pt x="4912073" y="-12272"/>
                  <a:pt x="4986440" y="-2740"/>
                  <a:pt x="4765510" y="18288"/>
                </a:cubicBezTo>
                <a:cubicBezTo>
                  <a:pt x="4544580" y="39316"/>
                  <a:pt x="4177715" y="18248"/>
                  <a:pt x="3966667" y="18288"/>
                </a:cubicBezTo>
                <a:cubicBezTo>
                  <a:pt x="3755619" y="18328"/>
                  <a:pt x="3664519" y="22387"/>
                  <a:pt x="3498380" y="18288"/>
                </a:cubicBezTo>
                <a:cubicBezTo>
                  <a:pt x="3332241" y="14189"/>
                  <a:pt x="3065858" y="-7524"/>
                  <a:pt x="2699537" y="18288"/>
                </a:cubicBezTo>
                <a:cubicBezTo>
                  <a:pt x="2333216" y="44100"/>
                  <a:pt x="2505666" y="4650"/>
                  <a:pt x="2341436" y="18288"/>
                </a:cubicBezTo>
                <a:cubicBezTo>
                  <a:pt x="2177206" y="31926"/>
                  <a:pt x="1790164" y="19880"/>
                  <a:pt x="1542593" y="18288"/>
                </a:cubicBezTo>
                <a:cubicBezTo>
                  <a:pt x="1295022" y="16696"/>
                  <a:pt x="1218012" y="39325"/>
                  <a:pt x="1074306" y="18288"/>
                </a:cubicBezTo>
                <a:cubicBezTo>
                  <a:pt x="930600" y="-2749"/>
                  <a:pt x="797266" y="24589"/>
                  <a:pt x="716204" y="18288"/>
                </a:cubicBezTo>
                <a:cubicBezTo>
                  <a:pt x="635142" y="11987"/>
                  <a:pt x="344503" y="4139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89D5D8"/>
          </a:solidFill>
          <a:ln w="38100" cap="rnd">
            <a:solidFill>
              <a:srgbClr val="89D5D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A734C-E287-484E-B41E-A0B78F505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84" y="1992028"/>
            <a:ext cx="6713552" cy="4846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900" dirty="0">
                <a:ea typeface="+mn-lt"/>
                <a:cs typeface="+mn-lt"/>
                <a:hlinkClick r:id="rId2"/>
              </a:rPr>
              <a:t>ISM | Primary Music Toolkit (ismtrust.org) </a:t>
            </a:r>
            <a:r>
              <a:rPr lang="en-GB" sz="1900" dirty="0">
                <a:ea typeface="+mn-lt"/>
                <a:cs typeface="+mn-lt"/>
              </a:rPr>
              <a:t>This is an amazing resource full of ideas but not prescribing what you must do</a:t>
            </a:r>
            <a:endParaRPr lang="en-US" sz="19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  <a:hlinkClick r:id="rId3"/>
              </a:rPr>
              <a:t>EYFS / KS1 Music: Teacher techniques - Composing melodies - BBC Teach </a:t>
            </a:r>
            <a:r>
              <a:rPr lang="en-GB" sz="1900" dirty="0">
                <a:ea typeface="+mn-lt"/>
                <a:cs typeface="+mn-lt"/>
              </a:rPr>
              <a:t>A</a:t>
            </a:r>
            <a:r>
              <a:rPr lang="en-GB" sz="1900" dirty="0"/>
              <a:t> lovely resource with clear video guidance</a:t>
            </a: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  <a:hlinkClick r:id="rId4"/>
              </a:rPr>
              <a:t>Music KS2 / KS3: Composing a piece of music using unpitched percussion - BBC Teach  </a:t>
            </a:r>
            <a:r>
              <a:rPr lang="en-GB" sz="1900" dirty="0">
                <a:ea typeface="+mn-lt"/>
                <a:cs typeface="+mn-lt"/>
              </a:rPr>
              <a:t>A similar resource for KS2</a:t>
            </a: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</a:rPr>
              <a:t>Music Express/Charanga/Kapow (paid)</a:t>
            </a: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</a:rPr>
              <a:t>Oak Academy (free)</a:t>
            </a: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</a:rPr>
              <a:t>Music Mark have suggestions for Primary Music resources (various)</a:t>
            </a: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</a:rPr>
              <a:t>Musical Contexts (paid)</a:t>
            </a: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</a:rPr>
              <a:t>Bristol Plays Music – 5 a day recovery resource (free)</a:t>
            </a:r>
          </a:p>
          <a:p>
            <a:pPr marL="0" indent="0">
              <a:buNone/>
            </a:pPr>
            <a:r>
              <a:rPr lang="en-GB" sz="1900" dirty="0">
                <a:ea typeface="+mn-lt"/>
                <a:cs typeface="+mn-lt"/>
              </a:rPr>
              <a:t>BBC Ten Pieces (free)</a:t>
            </a:r>
          </a:p>
        </p:txBody>
      </p:sp>
      <p:pic>
        <p:nvPicPr>
          <p:cNvPr id="8" name="Picture 7" descr="Question mark on green pastel background">
            <a:extLst>
              <a:ext uri="{FF2B5EF4-FFF2-40B4-BE49-F238E27FC236}">
                <a16:creationId xmlns:a16="http://schemas.microsoft.com/office/drawing/2014/main" id="{0885CDC2-EE31-48DA-836E-F2C858F707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46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B0B2B-F5E5-406D-8CC3-7CE66C26659D}"/>
              </a:ext>
            </a:extLst>
          </p:cNvPr>
          <p:cNvSpPr txBox="1"/>
          <p:nvPr/>
        </p:nvSpPr>
        <p:spPr>
          <a:xfrm>
            <a:off x="1564888" y="2159620"/>
            <a:ext cx="40627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514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80923-E637-4C91-B54E-EEFCA7AA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19477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Sharing ideas</a:t>
            </a:r>
          </a:p>
        </p:txBody>
      </p:sp>
      <p:pic>
        <p:nvPicPr>
          <p:cNvPr id="7" name="Picture 7" descr="A picture containing nature, spring, mountain&#10;&#10;Description automatically generated">
            <a:extLst>
              <a:ext uri="{FF2B5EF4-FFF2-40B4-BE49-F238E27FC236}">
                <a16:creationId xmlns:a16="http://schemas.microsoft.com/office/drawing/2014/main" id="{2771D3AB-A02E-4D91-8ADF-99E230DD2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3" r="11558" b="-5"/>
          <a:stretch/>
        </p:blipFill>
        <p:spPr>
          <a:xfrm>
            <a:off x="9433025" y="83636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7244151-2A41-44EF-B8AA-F83162E52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43" r="9867" b="6"/>
          <a:stretch/>
        </p:blipFill>
        <p:spPr>
          <a:xfrm>
            <a:off x="6440057" y="92928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15" name="sketchy rul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7B071"/>
          </a:solidFill>
          <a:ln w="38100" cap="rnd">
            <a:solidFill>
              <a:srgbClr val="D7B07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CBBA7-D3C0-4E95-8426-8A6A99C715E5}"/>
              </a:ext>
            </a:extLst>
          </p:cNvPr>
          <p:cNvSpPr txBox="1"/>
          <p:nvPr/>
        </p:nvSpPr>
        <p:spPr>
          <a:xfrm>
            <a:off x="612648" y="2843784"/>
            <a:ext cx="5221224" cy="33284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57150" defTabSz="914400"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Topic related planning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Mountains in Year 4/5: creating compositions in response to description, focusing on structure and texture, relating to English text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Discussed each page and literary features of the text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Children spend a lesson looking at the words and how they could be represented by music 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Play around with pattern and rhythm, timbre, dynamics, pitch, tempo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Start to improvise together and then create sounds which reflect the mood and words from their part of the story, considering the unit focus and skills progression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" name="Picture 8" descr="Text, letter&#10;&#10;Description automatically generated">
            <a:extLst>
              <a:ext uri="{FF2B5EF4-FFF2-40B4-BE49-F238E27FC236}">
                <a16:creationId xmlns:a16="http://schemas.microsoft.com/office/drawing/2014/main" id="{8B4EB0AA-C9C2-432E-B8E4-E584F3695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836"/>
          <a:stretch/>
        </p:blipFill>
        <p:spPr>
          <a:xfrm>
            <a:off x="6388701" y="2716076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603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80923-E637-4C91-B54E-EEFCA7AA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Sharing ideas</a:t>
            </a:r>
          </a:p>
        </p:txBody>
      </p:sp>
      <p:pic>
        <p:nvPicPr>
          <p:cNvPr id="11" name="Picture 11" descr="Closeup of the white and black piano keyboard">
            <a:extLst>
              <a:ext uri="{FF2B5EF4-FFF2-40B4-BE49-F238E27FC236}">
                <a16:creationId xmlns:a16="http://schemas.microsoft.com/office/drawing/2014/main" id="{875D4129-3A63-4761-A368-5C545F16E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2" r="19688" b="5"/>
          <a:stretch/>
        </p:blipFill>
        <p:spPr>
          <a:xfrm>
            <a:off x="6394317" y="102222"/>
            <a:ext cx="2813492" cy="2589681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10" name="Picture 10" descr="Close up of clarinet">
            <a:extLst>
              <a:ext uri="{FF2B5EF4-FFF2-40B4-BE49-F238E27FC236}">
                <a16:creationId xmlns:a16="http://schemas.microsoft.com/office/drawing/2014/main" id="{BDF0E9EF-7F60-4FC8-92BE-D598D58D1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1" r="1865" b="2"/>
          <a:stretch/>
        </p:blipFill>
        <p:spPr>
          <a:xfrm>
            <a:off x="9227862" y="92928"/>
            <a:ext cx="2964139" cy="2603786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22" name="sketchy rul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E9A12"/>
          </a:solidFill>
          <a:ln w="38100" cap="rnd">
            <a:solidFill>
              <a:srgbClr val="EE9A1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CBBA7-D3C0-4E95-8426-8A6A99C715E5}"/>
              </a:ext>
            </a:extLst>
          </p:cNvPr>
          <p:cNvSpPr txBox="1"/>
          <p:nvPr/>
        </p:nvSpPr>
        <p:spPr>
          <a:xfrm>
            <a:off x="612648" y="2843784"/>
            <a:ext cx="5221224" cy="33284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571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Stand-alone music unit of work, unrelated to topic</a:t>
            </a:r>
            <a:endParaRPr lang="en-US"/>
          </a:p>
          <a:p>
            <a:pPr marL="571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Examples such as:</a:t>
            </a:r>
            <a:endParaRPr lang="en-US"/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Theme and Variations</a:t>
            </a:r>
            <a:endParaRPr lang="en-US"/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Pentatonic scale</a:t>
            </a:r>
            <a:endParaRPr lang="en-US"/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Ostinato, beat and rhythm</a:t>
            </a:r>
            <a:endParaRPr lang="en-US"/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Balinese Gamelan</a:t>
            </a:r>
            <a:endParaRPr lang="en-US"/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Looping and remixing</a:t>
            </a:r>
            <a:endParaRPr lang="en-US"/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9" name="Picture 9" descr="Top view of different musical instruments">
            <a:extLst>
              <a:ext uri="{FF2B5EF4-FFF2-40B4-BE49-F238E27FC236}">
                <a16:creationId xmlns:a16="http://schemas.microsoft.com/office/drawing/2014/main" id="{4DFAFF72-457F-42EA-8231-56FCC7A84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6825" b="-1"/>
          <a:stretch/>
        </p:blipFill>
        <p:spPr>
          <a:xfrm>
            <a:off x="6397994" y="2716075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33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F6C5-DE69-4162-9410-B7F3CE5E9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394" y="1728217"/>
            <a:ext cx="8920164" cy="3401182"/>
          </a:xfrm>
        </p:spPr>
        <p:txBody>
          <a:bodyPr>
            <a:normAutofit/>
          </a:bodyPr>
          <a:lstStyle/>
          <a:p>
            <a:r>
              <a:rPr lang="en-GB" sz="4000">
                <a:latin typeface="Arial Rounded MT Bold"/>
                <a:hlinkClick r:id="rId2"/>
              </a:rPr>
              <a:t>swalker@bosbury.hereford.sch.uk</a:t>
            </a:r>
            <a:br>
              <a:rPr lang="en-GB" sz="4000" dirty="0">
                <a:latin typeface="Arial Rounded MT Bold"/>
              </a:rPr>
            </a:br>
            <a:br>
              <a:rPr lang="en-GB" sz="4000" dirty="0">
                <a:latin typeface="Arial Rounded MT Bold"/>
              </a:rPr>
            </a:br>
            <a:r>
              <a:rPr lang="en-GB" sz="4000">
                <a:latin typeface="Arial Rounded MT Bold"/>
              </a:rPr>
              <a:t>@Sue_MusicEd </a:t>
            </a:r>
            <a:endParaRPr lang="en-GB" sz="5400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1103057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</TotalTime>
  <Words>386</Words>
  <Application>Microsoft Office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The Hand Bold</vt:lpstr>
      <vt:lpstr>The Serif Hand Black</vt:lpstr>
      <vt:lpstr>SketchyVTI</vt:lpstr>
      <vt:lpstr>Composing in Primary Schools</vt:lpstr>
      <vt:lpstr>What does the National Curriculum say?</vt:lpstr>
      <vt:lpstr>Model Music Curriculum</vt:lpstr>
      <vt:lpstr>Model Music Curriculum</vt:lpstr>
      <vt:lpstr>PowerPoint Presentation</vt:lpstr>
      <vt:lpstr>Where can we find help and guidance?</vt:lpstr>
      <vt:lpstr>Sharing ideas</vt:lpstr>
      <vt:lpstr>Sharing ideas</vt:lpstr>
      <vt:lpstr>swalker@bosbury.hereford.sch.uk  @Sue_MusicEd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W</dc:creator>
  <cp:lastModifiedBy>Alex McWilliams - Encore</cp:lastModifiedBy>
  <cp:revision>234</cp:revision>
  <dcterms:created xsi:type="dcterms:W3CDTF">2021-05-20T10:53:50Z</dcterms:created>
  <dcterms:modified xsi:type="dcterms:W3CDTF">2021-06-16T12:21:30Z</dcterms:modified>
</cp:coreProperties>
</file>